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264" r:id="rId2"/>
    <p:sldId id="321" r:id="rId3"/>
    <p:sldId id="354" r:id="rId4"/>
    <p:sldId id="343" r:id="rId5"/>
    <p:sldId id="375" r:id="rId6"/>
    <p:sldId id="376" r:id="rId7"/>
    <p:sldId id="377" r:id="rId8"/>
    <p:sldId id="378" r:id="rId9"/>
    <p:sldId id="379" r:id="rId10"/>
    <p:sldId id="380" r:id="rId11"/>
    <p:sldId id="302" r:id="rId12"/>
  </p:sldIdLst>
  <p:sldSz cx="10693400" cy="7561263"/>
  <p:notesSz cx="6794500" cy="9906000"/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2">
          <p15:clr>
            <a:srgbClr val="A4A3A4"/>
          </p15:clr>
        </p15:guide>
        <p15:guide id="2" orient="horz" pos="4286">
          <p15:clr>
            <a:srgbClr val="A4A3A4"/>
          </p15:clr>
        </p15:guide>
        <p15:guide id="3" orient="horz" pos="2472">
          <p15:clr>
            <a:srgbClr val="A4A3A4"/>
          </p15:clr>
        </p15:guide>
        <p15:guide id="4" orient="horz" pos="4649">
          <p15:clr>
            <a:srgbClr val="A4A3A4"/>
          </p15:clr>
        </p15:guide>
        <p15:guide id="5" orient="horz" pos="233">
          <p15:clr>
            <a:srgbClr val="A4A3A4"/>
          </p15:clr>
        </p15:guide>
        <p15:guide id="6" orient="horz" pos="746">
          <p15:clr>
            <a:srgbClr val="A4A3A4"/>
          </p15:clr>
        </p15:guide>
        <p15:guide id="7" orient="horz" pos="1202">
          <p15:clr>
            <a:srgbClr val="A4A3A4"/>
          </p15:clr>
        </p15:guide>
        <p15:guide id="8" orient="horz" pos="1428">
          <p15:clr>
            <a:srgbClr val="A4A3A4"/>
          </p15:clr>
        </p15:guide>
        <p15:guide id="9" orient="horz" pos="1066">
          <p15:clr>
            <a:srgbClr val="A4A3A4"/>
          </p15:clr>
        </p15:guide>
        <p15:guide id="10" orient="horz" pos="122">
          <p15:clr>
            <a:srgbClr val="A4A3A4"/>
          </p15:clr>
        </p15:guide>
        <p15:guide id="11" orient="horz" pos="384">
          <p15:clr>
            <a:srgbClr val="A4A3A4"/>
          </p15:clr>
        </p15:guide>
        <p15:guide id="12" pos="3398">
          <p15:clr>
            <a:srgbClr val="A4A3A4"/>
          </p15:clr>
        </p15:guide>
        <p15:guide id="13" pos="6624">
          <p15:clr>
            <a:srgbClr val="A4A3A4"/>
          </p15:clr>
        </p15:guide>
        <p15:guide id="14" pos="927">
          <p15:clr>
            <a:srgbClr val="A4A3A4"/>
          </p15:clr>
        </p15:guide>
        <p15:guide id="15" pos="238">
          <p15:clr>
            <a:srgbClr val="A4A3A4"/>
          </p15:clr>
        </p15:guide>
        <p15:guide id="16" pos="462">
          <p15:clr>
            <a:srgbClr val="A4A3A4"/>
          </p15:clr>
        </p15:guide>
        <p15:guide id="17" pos="115">
          <p15:clr>
            <a:srgbClr val="A4A3A4"/>
          </p15:clr>
        </p15:guide>
        <p15:guide id="18" pos="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Willis" initials="G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6"/>
    <a:srgbClr val="002B58"/>
    <a:srgbClr val="000000"/>
    <a:srgbClr val="004E9D"/>
    <a:srgbClr val="F5C513"/>
    <a:srgbClr val="002C59"/>
    <a:srgbClr val="012C59"/>
    <a:srgbClr val="6FBAED"/>
    <a:srgbClr val="FFFFFF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 autoAdjust="0"/>
    <p:restoredTop sz="78507" autoAdjust="0"/>
  </p:normalViewPr>
  <p:slideViewPr>
    <p:cSldViewPr snapToGrid="0" showGuides="1">
      <p:cViewPr varScale="1">
        <p:scale>
          <a:sx n="81" d="100"/>
          <a:sy n="81" d="100"/>
        </p:scale>
        <p:origin x="1986" y="102"/>
      </p:cViewPr>
      <p:guideLst>
        <p:guide orient="horz" pos="632"/>
        <p:guide orient="horz" pos="4286"/>
        <p:guide orient="horz" pos="2472"/>
        <p:guide orient="horz" pos="4649"/>
        <p:guide orient="horz" pos="233"/>
        <p:guide orient="horz" pos="746"/>
        <p:guide orient="horz" pos="1202"/>
        <p:guide orient="horz" pos="1428"/>
        <p:guide orient="horz" pos="1066"/>
        <p:guide orient="horz" pos="122"/>
        <p:guide orient="horz" pos="384"/>
        <p:guide pos="3398"/>
        <p:guide pos="6624"/>
        <p:guide pos="927"/>
        <p:guide pos="238"/>
        <p:guide pos="462"/>
        <p:guide pos="115"/>
        <p:guide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-540" y="-7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17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851D-549D-4785-8040-D1740898315D}" type="datetime1">
              <a:rPr lang="de-CH" smtClean="0"/>
              <a:pPr/>
              <a:t>15.09.2017</a:t>
            </a:fld>
            <a:endParaRPr lang="fr-F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D4A6-8139-42B7-BC6D-3591E836366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951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3A998-303B-4F86-9947-A49AF14B2D3A}" type="datetimeFigureOut">
              <a:rPr lang="fr-FR" smtClean="0"/>
              <a:pPr/>
              <a:t>15/09/2017</a:t>
            </a:fld>
            <a:endParaRPr lang="fr-FR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2950"/>
            <a:ext cx="52514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74FF-26F8-4AE0-B748-E0D66FCDF779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54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8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67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1" indent="-28575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285750" marR="0" lvl="1" indent="-28575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89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310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Refusal to deal.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14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12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llustration_blau Verlauf">
    <p:bg>
      <p:bgPr>
        <a:gradFill flip="none" rotWithShape="1">
          <a:gsLst>
            <a:gs pos="0">
              <a:srgbClr val="002B58"/>
            </a:gs>
            <a:gs pos="100000">
              <a:srgbClr val="0064A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479549" y="6956319"/>
            <a:ext cx="8907464" cy="238176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Titel Vorname Name (Arial </a:t>
            </a:r>
            <a:r>
              <a:rPr lang="de-CH" dirty="0" err="1"/>
              <a:t>bold</a:t>
            </a:r>
            <a:r>
              <a:rPr lang="de-CH" dirty="0"/>
              <a:t>, 14 </a:t>
            </a:r>
            <a:r>
              <a:rPr lang="de-CH" dirty="0" err="1"/>
              <a:t>pt</a:t>
            </a:r>
            <a:r>
              <a:rPr lang="de-CH" dirty="0"/>
              <a:t>, weiss)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79549" y="3060601"/>
            <a:ext cx="8907463" cy="30962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Illustration/Bild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479549" y="7226000"/>
            <a:ext cx="8907464" cy="323012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vorname.name@zhaw.ch, TT Monat JJJJ (Arial, 14 </a:t>
            </a:r>
            <a:r>
              <a:rPr lang="de-CH" dirty="0" err="1"/>
              <a:t>pt</a:t>
            </a:r>
            <a:r>
              <a:rPr lang="de-CH" dirty="0"/>
              <a:t>, weiss)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74176" y="375017"/>
            <a:ext cx="3392705" cy="129799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2754008" y="3564607"/>
            <a:ext cx="5270621" cy="2311852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459421" y="1597006"/>
            <a:ext cx="9043987" cy="104865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98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llustration inver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479549" y="6956319"/>
            <a:ext cx="8907464" cy="238176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baseline="0">
                <a:solidFill>
                  <a:srgbClr val="0064A6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Titel Vorname Name (Arial </a:t>
            </a:r>
            <a:r>
              <a:rPr lang="de-CH" dirty="0" err="1"/>
              <a:t>bold</a:t>
            </a:r>
            <a:r>
              <a:rPr lang="de-CH" dirty="0"/>
              <a:t>, 14 </a:t>
            </a:r>
            <a:r>
              <a:rPr lang="de-CH" dirty="0" err="1"/>
              <a:t>pt</a:t>
            </a:r>
            <a:r>
              <a:rPr lang="de-CH" dirty="0"/>
              <a:t>, weiss)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79549" y="3060601"/>
            <a:ext cx="8907463" cy="3096294"/>
          </a:xfrm>
        </p:spPr>
        <p:txBody>
          <a:bodyPr/>
          <a:lstStyle>
            <a:lvl1pPr marL="0" indent="0">
              <a:buNone/>
              <a:defRPr>
                <a:solidFill>
                  <a:srgbClr val="0064A6"/>
                </a:solidFill>
              </a:defRPr>
            </a:lvl1pPr>
          </a:lstStyle>
          <a:p>
            <a:r>
              <a:rPr lang="de-CH" dirty="0"/>
              <a:t>Illustration/Bild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479549" y="7226000"/>
            <a:ext cx="8907464" cy="323012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rgbClr val="0064A6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vorname.name@zhaw.ch, TT Monat JJJJ (Arial, 14 </a:t>
            </a:r>
            <a:r>
              <a:rPr lang="de-CH" dirty="0" err="1"/>
              <a:t>pt</a:t>
            </a:r>
            <a:r>
              <a:rPr lang="de-CH" dirty="0"/>
              <a:t>, weiss) </a:t>
            </a:r>
          </a:p>
        </p:txBody>
      </p:sp>
      <p:sp>
        <p:nvSpPr>
          <p:cNvPr id="5" name="Bildplatzhalter 4" hidden="1"/>
          <p:cNvSpPr>
            <a:spLocks noGrp="1"/>
          </p:cNvSpPr>
          <p:nvPr>
            <p:ph type="pic" sz="quarter" idx="15"/>
          </p:nvPr>
        </p:nvSpPr>
        <p:spPr>
          <a:xfrm>
            <a:off x="2692400" y="3597275"/>
            <a:ext cx="5260975" cy="22669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92150" y="3542413"/>
            <a:ext cx="5400290" cy="232247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54538" y="372900"/>
            <a:ext cx="3418510" cy="1307866"/>
          </a:xfrm>
          <a:prstGeom prst="rect">
            <a:avLst/>
          </a:prstGeom>
        </p:spPr>
      </p:pic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1459421" y="1597006"/>
            <a:ext cx="9043987" cy="104865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800">
                <a:solidFill>
                  <a:srgbClr val="0064A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58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10137776" cy="5155294"/>
          </a:xfrm>
        </p:spPr>
        <p:txBody>
          <a:bodyPr/>
          <a:lstStyle>
            <a:lvl1pPr marL="355600" indent="-355600">
              <a:lnSpc>
                <a:spcPct val="120000"/>
              </a:lnSpc>
              <a:spcBef>
                <a:spcPts val="0"/>
              </a:spcBef>
              <a:defRPr sz="2000"/>
            </a:lvl1pPr>
            <a:lvl2pPr marL="719138" indent="-361950">
              <a:lnSpc>
                <a:spcPct val="120000"/>
              </a:lnSpc>
              <a:spcBef>
                <a:spcPts val="0"/>
              </a:spcBef>
              <a:defRPr sz="1800"/>
            </a:lvl2pPr>
            <a:lvl3pPr marL="1074738" indent="-355600">
              <a:lnSpc>
                <a:spcPct val="120000"/>
              </a:lnSpc>
              <a:spcBef>
                <a:spcPts val="0"/>
              </a:spcBef>
              <a:defRPr sz="1800"/>
            </a:lvl3pPr>
            <a:lvl4pPr marL="1433513" indent="-358775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4pPr>
            <a:lvl5pPr marL="1787525" indent="-354013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86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Platzhalt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/>
              <a:t>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26589"/>
            <a:ext cx="7351059" cy="5183187"/>
          </a:xfrm>
        </p:spPr>
        <p:txBody>
          <a:bodyPr>
            <a:noAutofit/>
          </a:bodyPr>
          <a:lstStyle>
            <a:lvl1pPr marL="361950" indent="-3619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2000"/>
            </a:lvl1pPr>
            <a:lvl3pPr marL="1074738" indent="-360363">
              <a:defRPr/>
            </a:lvl3pPr>
          </a:lstStyle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de-DE" sz="2000" dirty="0">
                <a:solidFill>
                  <a:srgbClr val="012C59"/>
                </a:solidFill>
              </a:rPr>
              <a:t>Aufzählung 1. Ebene, Arial, 20 </a:t>
            </a:r>
            <a:r>
              <a:rPr lang="de-DE" sz="2000" dirty="0" err="1">
                <a:solidFill>
                  <a:srgbClr val="012C59"/>
                </a:solidFill>
              </a:rPr>
              <a:t>pt</a:t>
            </a:r>
            <a:r>
              <a:rPr lang="de-DE" sz="2000" dirty="0">
                <a:solidFill>
                  <a:srgbClr val="012C59"/>
                </a:solidFill>
              </a:rPr>
              <a:t>, dunkelblau, Tabulator 1 cm</a:t>
            </a:r>
          </a:p>
          <a:p>
            <a:pPr marL="714375" lvl="1" indent="-352425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2.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2 cm</a:t>
            </a:r>
          </a:p>
          <a:p>
            <a:pPr marL="1076325" lvl="2" indent="-361950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3.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3 cm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74106" y="4339988"/>
            <a:ext cx="2528047" cy="2464038"/>
          </a:xfrm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CH" dirty="0"/>
              <a:t>Bild hier durch Klick </a:t>
            </a:r>
            <a:r>
              <a:rPr lang="de-CH" dirty="0" err="1"/>
              <a:t>einfücgen</a:t>
            </a:r>
            <a:endParaRPr lang="de-CH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7974106" y="1678828"/>
            <a:ext cx="2528047" cy="2464038"/>
          </a:xfrm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CH" dirty="0"/>
              <a:t>Bild hier durch Klick </a:t>
            </a:r>
            <a:r>
              <a:rPr lang="de-CH" dirty="0" err="1"/>
              <a:t>einfücgen</a:t>
            </a:r>
            <a:endParaRPr lang="de-CH" dirty="0"/>
          </a:p>
        </p:txBody>
      </p:sp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51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77826" y="1651934"/>
            <a:ext cx="9928224" cy="511175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de-DE"/>
              <a:t>Diagramm durch Klicken auf Symbol hinzufügen</a:t>
            </a:r>
            <a:endParaRPr lang="fr-FR" dirty="0"/>
          </a:p>
        </p:txBody>
      </p:sp>
      <p:sp>
        <p:nvSpPr>
          <p:cNvPr id="13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/>
              <a:t> </a:t>
            </a: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8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7824" y="2844526"/>
            <a:ext cx="10137776" cy="3959499"/>
          </a:xfrm>
        </p:spPr>
        <p:txBody>
          <a:bodyPr/>
          <a:lstStyle>
            <a:lvl1pPr marL="0" indent="0">
              <a:buNone/>
              <a:defRPr sz="2000"/>
            </a:lvl1pPr>
            <a:lvl2pPr marL="198793" indent="0">
              <a:buNone/>
              <a:defRPr/>
            </a:lvl2pPr>
            <a:lvl3pPr marL="388941" indent="0">
              <a:buNone/>
              <a:defRPr/>
            </a:lvl3pPr>
            <a:lvl4pPr marL="1493535" indent="0">
              <a:buFont typeface="Arial" pitchFamily="34" charset="0"/>
              <a:buNone/>
              <a:defRPr/>
            </a:lvl4pPr>
            <a:lvl5pPr marL="1991380" indent="0"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/>
              <a:t>Platzhalter für Text oder Bild</a:t>
            </a:r>
            <a:endParaRPr lang="de-CH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/>
              <a:t>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77825" y="1598295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600">
                <a:solidFill>
                  <a:srgbClr val="0064A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43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824" y="1634400"/>
            <a:ext cx="10137776" cy="511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de-DE" sz="2000" dirty="0">
                <a:solidFill>
                  <a:srgbClr val="012C59"/>
                </a:solidFill>
              </a:rPr>
              <a:t>Aufzählung 1. Ebene, Arial, 20 </a:t>
            </a:r>
            <a:r>
              <a:rPr lang="de-DE" sz="2000" dirty="0" err="1">
                <a:solidFill>
                  <a:srgbClr val="012C59"/>
                </a:solidFill>
              </a:rPr>
              <a:t>pt</a:t>
            </a:r>
            <a:r>
              <a:rPr lang="de-DE" sz="2000" dirty="0">
                <a:solidFill>
                  <a:srgbClr val="012C59"/>
                </a:solidFill>
              </a:rPr>
              <a:t>, dunkelblau, Tabulator 1 cm</a:t>
            </a:r>
          </a:p>
          <a:p>
            <a:pPr marL="714375" lvl="1" indent="-352425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2.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2 cm</a:t>
            </a:r>
          </a:p>
          <a:p>
            <a:pPr marL="1076325" lvl="2" indent="-361950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3.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3 cm</a:t>
            </a:r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394192" y="7261868"/>
            <a:ext cx="1512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7176925" y="7261868"/>
            <a:ext cx="8318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de-CH" sz="900" smtClean="0">
                <a:solidFill>
                  <a:srgbClr val="012C59"/>
                </a:solidFill>
              </a:defRPr>
            </a:lvl1pPr>
          </a:lstStyle>
          <a:p>
            <a:pPr algn="r"/>
            <a:fld id="{05F9AC53-F790-4868-97E7-45E3866EE614}" type="slidenum">
              <a:rPr lang="de-CH" smtClean="0"/>
              <a:pPr algn="r"/>
              <a:t>‹Nr.›</a:t>
            </a:fld>
            <a:r>
              <a:rPr lang="de-CH" dirty="0"/>
              <a:t> </a:t>
            </a:r>
          </a:p>
        </p:txBody>
      </p:sp>
      <p:sp>
        <p:nvSpPr>
          <p:cNvPr id="1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481263" y="7246479"/>
            <a:ext cx="3387725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8952755" y="7121368"/>
            <a:ext cx="1568685" cy="2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2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8" r:id="rId3"/>
    <p:sldLayoutId id="2147483686" r:id="rId4"/>
    <p:sldLayoutId id="2147483678" r:id="rId5"/>
    <p:sldLayoutId id="2147483684" r:id="rId6"/>
  </p:sldLayoutIdLst>
  <p:hf hdr="0"/>
  <p:txStyles>
    <p:titleStyle>
      <a:lvl1pPr algn="l" defTabSz="99569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8793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22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1pPr>
      <a:lvl2pPr marL="388942" indent="-190149" algn="l" defTabSz="995690" rtl="0" eaLnBrk="1" latinLnBrk="0" hangingPunct="1">
        <a:spcBef>
          <a:spcPts val="871"/>
        </a:spcBef>
        <a:buFont typeface="Symbol" pitchFamily="18" charset="2"/>
        <a:buChar char="-"/>
        <a:defRPr sz="20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2pPr>
      <a:lvl3pPr marL="587734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17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3pPr>
      <a:lvl4pPr marL="1493535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abio.babey@zhaw.ch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tiff"/><Relationship Id="rId5" Type="http://schemas.openxmlformats.org/officeDocument/2006/relationships/image" Target="../media/image12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626427" y="6214095"/>
            <a:ext cx="5400601" cy="23083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de-CH" sz="1500" b="1" dirty="0" err="1">
                <a:solidFill>
                  <a:schemeClr val="bg1"/>
                </a:solidFill>
              </a:rPr>
              <a:t>Building</a:t>
            </a:r>
            <a:r>
              <a:rPr lang="de-CH" sz="1500" b="1" dirty="0">
                <a:solidFill>
                  <a:schemeClr val="bg1"/>
                </a:solidFill>
              </a:rPr>
              <a:t> Competence. </a:t>
            </a:r>
            <a:r>
              <a:rPr lang="de-CH" sz="1500" b="1" dirty="0" err="1">
                <a:solidFill>
                  <a:schemeClr val="bg1"/>
                </a:solidFill>
              </a:rPr>
              <a:t>Crossing</a:t>
            </a:r>
            <a:r>
              <a:rPr lang="de-CH" sz="1500" b="1" dirty="0">
                <a:solidFill>
                  <a:schemeClr val="bg1"/>
                </a:solidFill>
              </a:rPr>
              <a:t> Borders.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 flipH="1">
            <a:off x="1476747" y="6918219"/>
            <a:ext cx="8910266" cy="238176"/>
          </a:xfrm>
        </p:spPr>
        <p:txBody>
          <a:bodyPr/>
          <a:lstStyle/>
          <a:p>
            <a:r>
              <a:rPr lang="de-CH" dirty="0"/>
              <a:t>Dr. iur. Fabio Babey</a:t>
            </a:r>
          </a:p>
          <a:p>
            <a:endParaRPr lang="de-CH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4"/>
          </p:nvPr>
        </p:nvSpPr>
        <p:spPr>
          <a:xfrm flipH="1">
            <a:off x="1476746" y="7187900"/>
            <a:ext cx="8910267" cy="323012"/>
          </a:xfrm>
        </p:spPr>
        <p:txBody>
          <a:bodyPr/>
          <a:lstStyle/>
          <a:p>
            <a:r>
              <a:rPr lang="de-CH" dirty="0"/>
              <a:t>Fabio.babey@zhaw.ch | 19 September 2017</a:t>
            </a:r>
          </a:p>
        </p:txBody>
      </p:sp>
      <p:sp>
        <p:nvSpPr>
          <p:cNvPr id="2" name="Rechteck 1"/>
          <p:cNvSpPr/>
          <p:nvPr/>
        </p:nvSpPr>
        <p:spPr>
          <a:xfrm>
            <a:off x="1464555" y="1583350"/>
            <a:ext cx="8905503" cy="173378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Net Neutrality: Antitrust challenges 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bg1"/>
                </a:solidFill>
              </a:rPr>
              <a:t>Russian Competition Week 2017</a:t>
            </a:r>
          </a:p>
        </p:txBody>
      </p:sp>
    </p:spTree>
    <p:extLst>
      <p:ext uri="{BB962C8B-B14F-4D97-AF65-F5344CB8AC3E}">
        <p14:creationId xmlns:p14="http://schemas.microsoft.com/office/powerpoint/2010/main" val="25686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481262" y="1626959"/>
            <a:ext cx="8034337" cy="5155294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buNone/>
            </a:pPr>
            <a:endParaRPr lang="de-DE" b="1" dirty="0"/>
          </a:p>
          <a:p>
            <a:pPr marL="0" indent="0" defTabSz="914400">
              <a:lnSpc>
                <a:spcPct val="100000"/>
              </a:lnSpc>
              <a:buNone/>
            </a:pPr>
            <a:r>
              <a:rPr lang="de-DE" b="1" dirty="0"/>
              <a:t>Russia</a:t>
            </a:r>
            <a:r>
              <a:rPr lang="de-DE" dirty="0"/>
              <a:t>: FAS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recommendations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neutrality</a:t>
            </a:r>
            <a:r>
              <a:rPr lang="de-DE" dirty="0"/>
              <a:t> </a:t>
            </a:r>
            <a:r>
              <a:rPr lang="de-DE" dirty="0" err="1"/>
              <a:t>principles</a:t>
            </a:r>
            <a:endParaRPr lang="de-DE" dirty="0"/>
          </a:p>
          <a:p>
            <a:pPr marL="0" lvl="0" indent="0" defTabSz="914400">
              <a:lnSpc>
                <a:spcPct val="100000"/>
              </a:lnSpc>
              <a:buNone/>
            </a:pPr>
            <a:endParaRPr lang="de-DE" b="1" dirty="0"/>
          </a:p>
          <a:p>
            <a:pPr marL="0" lvl="0" indent="0" defTabSz="914400">
              <a:lnSpc>
                <a:spcPct val="100000"/>
              </a:lnSpc>
              <a:buNone/>
            </a:pPr>
            <a:endParaRPr lang="de-DE" b="1" dirty="0"/>
          </a:p>
          <a:p>
            <a:pPr marL="0" lvl="0" indent="0" defTabSz="914400">
              <a:lnSpc>
                <a:spcPct val="100000"/>
              </a:lnSpc>
              <a:buNone/>
            </a:pPr>
            <a:r>
              <a:rPr lang="de-DE" b="1" dirty="0"/>
              <a:t>EU</a:t>
            </a:r>
            <a:r>
              <a:rPr lang="de-DE" dirty="0"/>
              <a:t>: EU Regulation 2015/2120 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neutrality</a:t>
            </a:r>
            <a:endParaRPr lang="de-DE" dirty="0"/>
          </a:p>
          <a:p>
            <a:pPr marL="0" lvl="0" indent="0" defTabSz="914400">
              <a:lnSpc>
                <a:spcPct val="100000"/>
              </a:lnSpc>
              <a:buNone/>
            </a:pPr>
            <a:endParaRPr lang="de-DE" dirty="0"/>
          </a:p>
          <a:p>
            <a:pPr marL="0" lvl="0" indent="0" defTabSz="914400">
              <a:lnSpc>
                <a:spcPct val="100000"/>
              </a:lnSpc>
              <a:buNone/>
            </a:pPr>
            <a:endParaRPr lang="de-DE" dirty="0"/>
          </a:p>
          <a:p>
            <a:pPr marL="0" lvl="0" indent="0" defTabSz="914400">
              <a:lnSpc>
                <a:spcPct val="100000"/>
              </a:lnSpc>
              <a:buNone/>
            </a:pPr>
            <a:endParaRPr lang="de-DE" b="1" dirty="0"/>
          </a:p>
          <a:p>
            <a:pPr marL="0" lvl="0" indent="0" defTabSz="914400">
              <a:lnSpc>
                <a:spcPct val="100000"/>
              </a:lnSpc>
              <a:buNone/>
            </a:pPr>
            <a:r>
              <a:rPr lang="de-DE" b="1" dirty="0"/>
              <a:t>Switzerland: </a:t>
            </a:r>
            <a:r>
              <a:rPr lang="de-DE" dirty="0"/>
              <a:t>Political </a:t>
            </a:r>
            <a:r>
              <a:rPr lang="de-DE" dirty="0" err="1"/>
              <a:t>discussions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neutrality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telecommunication</a:t>
            </a:r>
            <a:r>
              <a:rPr lang="de-DE" dirty="0"/>
              <a:t> </a:t>
            </a:r>
            <a:r>
              <a:rPr lang="de-DE" dirty="0" err="1"/>
              <a:t>act</a:t>
            </a:r>
            <a:endParaRPr lang="de-DE" dirty="0"/>
          </a:p>
          <a:p>
            <a:pPr marL="0" lvl="0" indent="0" defTabSz="914400">
              <a:lnSpc>
                <a:spcPct val="100000"/>
              </a:lnSpc>
              <a:buNone/>
            </a:pPr>
            <a:endParaRPr lang="de-DE" b="1" dirty="0"/>
          </a:p>
          <a:p>
            <a:pPr marL="0" lvl="0" indent="0" defTabSz="914400">
              <a:lnSpc>
                <a:spcPct val="100000"/>
              </a:lnSpc>
              <a:buNone/>
            </a:pPr>
            <a:endParaRPr lang="de-DE" b="1" dirty="0"/>
          </a:p>
          <a:p>
            <a:pPr marL="0" indent="0" defTabSz="914400">
              <a:lnSpc>
                <a:spcPct val="100000"/>
              </a:lnSpc>
              <a:buNone/>
            </a:pPr>
            <a:r>
              <a:rPr lang="de-DE" b="1" dirty="0"/>
              <a:t>USA</a:t>
            </a:r>
            <a:r>
              <a:rPr lang="de-DE" dirty="0"/>
              <a:t>: "Net </a:t>
            </a:r>
            <a:r>
              <a:rPr lang="de-DE" dirty="0" err="1"/>
              <a:t>Neutrality</a:t>
            </a:r>
            <a:r>
              <a:rPr lang="de-DE" dirty="0"/>
              <a:t>" </a:t>
            </a:r>
            <a:r>
              <a:rPr lang="de-DE" dirty="0" err="1"/>
              <a:t>regulations</a:t>
            </a:r>
            <a:r>
              <a:rPr lang="de-DE" dirty="0"/>
              <a:t> in 2015</a:t>
            </a:r>
            <a:br>
              <a:rPr lang="de-DE" dirty="0"/>
            </a:b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(3) </a:t>
            </a:r>
            <a:r>
              <a:rPr lang="de-DE" dirty="0" err="1"/>
              <a:t>Developments</a:t>
            </a:r>
            <a:r>
              <a:rPr lang="de-DE" dirty="0"/>
              <a:t>: All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10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2" y="2778329"/>
            <a:ext cx="1511454" cy="1010155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21" y="5466021"/>
            <a:ext cx="1494395" cy="89915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61" y="4146813"/>
            <a:ext cx="1481417" cy="888850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71" y="1411307"/>
            <a:ext cx="1498596" cy="9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8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77825" y="1579008"/>
            <a:ext cx="10105480" cy="84504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algn="l" defTabSz="99569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12C5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600" dirty="0">
                <a:solidFill>
                  <a:srgbClr val="002B58"/>
                </a:solidFill>
              </a:rPr>
              <a:t>Thank you for your attention!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 err="1"/>
              <a:t>Dr.</a:t>
            </a:r>
            <a:r>
              <a:rPr lang="en-GB" b="1" dirty="0"/>
              <a:t> </a:t>
            </a:r>
            <a:r>
              <a:rPr lang="en-GB" b="1" dirty="0" err="1"/>
              <a:t>iur</a:t>
            </a:r>
            <a:r>
              <a:rPr lang="en-GB" b="1" dirty="0"/>
              <a:t>. Fabio Babey</a:t>
            </a:r>
          </a:p>
          <a:p>
            <a:r>
              <a:rPr lang="en-GB" dirty="0" err="1"/>
              <a:t>Center</a:t>
            </a:r>
            <a:r>
              <a:rPr lang="en-GB" dirty="0"/>
              <a:t> for Competition and Commercial Law | Managing Director AGON Partners</a:t>
            </a:r>
          </a:p>
          <a:p>
            <a:r>
              <a:rPr lang="en-GB" dirty="0">
                <a:hlinkClick r:id="rId2"/>
              </a:rPr>
              <a:t>fabio.babey@zhaw.ch</a:t>
            </a:r>
            <a:endParaRPr lang="en-GB" dirty="0"/>
          </a:p>
          <a:p>
            <a:r>
              <a:rPr lang="en-GB" dirty="0"/>
              <a:t>+41 76 323 41 31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en-GB" smtClean="0"/>
              <a:pPr algn="r"/>
              <a:t>11</a:t>
            </a:fld>
            <a:r>
              <a:rPr lang="en-GB"/>
              <a:t>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en-GB">
              <a:solidFill>
                <a:srgbClr val="012C5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2905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en-GB" smtClean="0"/>
              <a:pPr algn="r"/>
              <a:t>2</a:t>
            </a:fld>
            <a:r>
              <a:rPr lang="en-GB"/>
              <a:t> 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10137776" cy="5155294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spcAft>
                <a:spcPts val="1200"/>
              </a:spcAft>
              <a:buFont typeface="+mj-lt"/>
              <a:buAutoNum type="arabicParenBoth"/>
            </a:pPr>
            <a:endParaRPr lang="en-US" sz="28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514350" lvl="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highlight>
                  <a:srgbClr val="FFFFFF"/>
                </a:highlight>
              </a:rPr>
              <a:t>Definition: </a:t>
            </a: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</a:rPr>
              <a:t>Net Neutrality</a:t>
            </a:r>
          </a:p>
          <a:p>
            <a:pPr marL="514350" lvl="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514350" lvl="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highlight>
                  <a:srgbClr val="FFFFFF"/>
                </a:highlight>
              </a:rPr>
              <a:t>Challenges: </a:t>
            </a:r>
            <a:r>
              <a:rPr lang="en-GB" sz="2800" dirty="0">
                <a:highlight>
                  <a:srgbClr val="FFFFFF"/>
                </a:highlight>
              </a:rPr>
              <a:t>Competition Law</a:t>
            </a:r>
          </a:p>
          <a:p>
            <a:pPr marL="514350" lvl="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endParaRPr lang="en-GB" sz="2800" dirty="0">
              <a:highlight>
                <a:srgbClr val="FFFFFF"/>
              </a:highlight>
            </a:endParaRP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highlight>
                  <a:srgbClr val="FFFFFF"/>
                </a:highlight>
              </a:rPr>
              <a:t>Developments: </a:t>
            </a: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</a:rPr>
              <a:t>Global</a:t>
            </a:r>
          </a:p>
          <a:p>
            <a:pPr marL="363538" lvl="0" indent="-363538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endParaRPr lang="en-GB" sz="2800" dirty="0">
              <a:highlight>
                <a:srgbClr val="FFFFFF"/>
              </a:highlight>
            </a:endParaRPr>
          </a:p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 sz="24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de-CH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6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(1) Net </a:t>
            </a:r>
            <a:r>
              <a:rPr lang="fi-FI" dirty="0" err="1"/>
              <a:t>Neutrality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3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10085690" cy="5155294"/>
          </a:xfrm>
        </p:spPr>
        <p:txBody>
          <a:bodyPr/>
          <a:lstStyle/>
          <a:p>
            <a:pPr marL="411163" lvl="1">
              <a:spcBef>
                <a:spcPts val="600"/>
              </a:spcBef>
              <a:buNone/>
            </a:pPr>
            <a:r>
              <a:rPr lang="en-GB" sz="2000" b="1" dirty="0">
                <a:solidFill>
                  <a:srgbClr val="0064A6"/>
                </a:solidFill>
              </a:rPr>
              <a:t>Definition: Net Neutrality</a:t>
            </a:r>
          </a:p>
          <a:p>
            <a:pPr marL="411163" lvl="1">
              <a:spcBef>
                <a:spcPts val="600"/>
              </a:spcBef>
              <a:buNone/>
            </a:pPr>
            <a:endParaRPr lang="en-GB" sz="2000" dirty="0"/>
          </a:p>
          <a:p>
            <a:pPr marL="411163" lvl="1">
              <a:spcBef>
                <a:spcPts val="600"/>
              </a:spcBef>
              <a:buFontTx/>
              <a:buChar char="-"/>
            </a:pPr>
            <a:r>
              <a:rPr lang="en-GB" sz="2000" b="1" dirty="0"/>
              <a:t>ISP: </a:t>
            </a:r>
            <a:r>
              <a:rPr lang="en-GB" sz="2000" dirty="0"/>
              <a:t>Internet service providers should treat… </a:t>
            </a:r>
          </a:p>
          <a:p>
            <a:pPr marL="411163" lvl="1">
              <a:spcBef>
                <a:spcPts val="600"/>
              </a:spcBef>
              <a:buFontTx/>
              <a:buChar char="-"/>
            </a:pPr>
            <a:endParaRPr lang="en-GB" sz="2000" dirty="0"/>
          </a:p>
          <a:p>
            <a:pPr marL="411163" lvl="1">
              <a:spcBef>
                <a:spcPts val="600"/>
              </a:spcBef>
              <a:buFontTx/>
              <a:buChar char="-"/>
            </a:pPr>
            <a:r>
              <a:rPr lang="en-GB" sz="2000" b="1" dirty="0"/>
              <a:t>Data: </a:t>
            </a:r>
            <a:r>
              <a:rPr lang="en-GB" sz="2000" dirty="0"/>
              <a:t>…all data on the internet… </a:t>
            </a:r>
          </a:p>
          <a:p>
            <a:pPr marL="411163" lvl="1">
              <a:spcBef>
                <a:spcPts val="600"/>
              </a:spcBef>
              <a:buFontTx/>
              <a:buChar char="-"/>
            </a:pPr>
            <a:endParaRPr lang="en-GB" sz="2000" dirty="0"/>
          </a:p>
          <a:p>
            <a:pPr marL="411163" lvl="1">
              <a:spcBef>
                <a:spcPts val="600"/>
              </a:spcBef>
              <a:buFontTx/>
              <a:buChar char="-"/>
            </a:pPr>
            <a:r>
              <a:rPr lang="en-GB" sz="2000" b="1" dirty="0"/>
              <a:t>Transport</a:t>
            </a:r>
            <a:r>
              <a:rPr lang="en-GB" sz="2000" dirty="0"/>
              <a:t>: …the same, not discriminating or charging differentially by user, content, website, platform, application, type of attached equipment, or mode of communication</a:t>
            </a:r>
          </a:p>
          <a:p>
            <a:pPr marL="357188" lvl="1" indent="0">
              <a:spcBef>
                <a:spcPts val="600"/>
              </a:spcBef>
              <a:buNone/>
            </a:pPr>
            <a:endParaRPr lang="en-GB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3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(1) Net </a:t>
            </a:r>
            <a:r>
              <a:rPr lang="fi-FI" dirty="0" err="1"/>
              <a:t>Neutrality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4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1" y="1240631"/>
            <a:ext cx="8983781" cy="579598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8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64A6"/>
                </a:solidFill>
              </a:rPr>
              <a:t>Players</a:t>
            </a:r>
          </a:p>
          <a:p>
            <a:pPr marL="0" indent="0">
              <a:buNone/>
            </a:pPr>
            <a:endParaRPr lang="de-DE" b="1" dirty="0">
              <a:solidFill>
                <a:srgbClr val="0064A6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0064A6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(2) </a:t>
            </a:r>
            <a:r>
              <a:rPr lang="de-DE" dirty="0" err="1"/>
              <a:t>Challenges</a:t>
            </a:r>
            <a:r>
              <a:rPr lang="de-DE" dirty="0"/>
              <a:t>: </a:t>
            </a:r>
            <a:r>
              <a:rPr lang="de-DE" dirty="0" err="1"/>
              <a:t>Competition</a:t>
            </a:r>
            <a:r>
              <a:rPr lang="de-DE" dirty="0"/>
              <a:t> Law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5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028944" y="5609847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Content </a:t>
            </a:r>
            <a:r>
              <a:rPr lang="de-DE" b="1" dirty="0" err="1"/>
              <a:t>provider</a:t>
            </a:r>
            <a:endParaRPr lang="de-DE" b="1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86" y="2755346"/>
            <a:ext cx="2512801" cy="248231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54" y="2624975"/>
            <a:ext cx="2857500" cy="28448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925" y="3075709"/>
            <a:ext cx="2449213" cy="216195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023863" y="560984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/>
              <a:t>User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18098" y="5515942"/>
            <a:ext cx="305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Internet Service Provider (ISP)</a:t>
            </a:r>
          </a:p>
        </p:txBody>
      </p:sp>
    </p:spTree>
    <p:extLst>
      <p:ext uri="{BB962C8B-B14F-4D97-AF65-F5344CB8AC3E}">
        <p14:creationId xmlns:p14="http://schemas.microsoft.com/office/powerpoint/2010/main" val="199516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10137776" cy="392594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64A6"/>
                </a:solidFill>
              </a:rPr>
              <a:t>Agreements (Horizontal)</a:t>
            </a:r>
          </a:p>
          <a:p>
            <a:pPr marL="0" indent="0">
              <a:buNone/>
            </a:pPr>
            <a:endParaRPr lang="en-GB" b="1" dirty="0">
              <a:solidFill>
                <a:srgbClr val="0064A6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64A6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Internet service providers agree on</a:t>
            </a:r>
          </a:p>
          <a:p>
            <a:pPr lvl="1"/>
            <a:r>
              <a:rPr lang="en-GB" dirty="0"/>
              <a:t>Price</a:t>
            </a:r>
          </a:p>
          <a:p>
            <a:pPr lvl="1"/>
            <a:r>
              <a:rPr lang="en-GB" dirty="0"/>
              <a:t>Quantity</a:t>
            </a:r>
          </a:p>
          <a:p>
            <a:pPr lvl="1"/>
            <a:r>
              <a:rPr lang="en-GB" dirty="0"/>
              <a:t>Geographic allocation</a:t>
            </a:r>
          </a:p>
          <a:p>
            <a:pPr lvl="1"/>
            <a:r>
              <a:rPr lang="mr-IN" dirty="0"/>
              <a:t>…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(2) </a:t>
            </a:r>
            <a:r>
              <a:rPr lang="de-DE" dirty="0" err="1"/>
              <a:t>Challenges</a:t>
            </a:r>
            <a:r>
              <a:rPr lang="de-DE" dirty="0"/>
              <a:t>: </a:t>
            </a:r>
            <a:r>
              <a:rPr lang="de-DE" dirty="0" err="1"/>
              <a:t>Competition</a:t>
            </a:r>
            <a:r>
              <a:rPr lang="de-DE" dirty="0"/>
              <a:t> Law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6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193" y="2517497"/>
            <a:ext cx="1137433" cy="1132378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984" y="2517497"/>
            <a:ext cx="1137433" cy="113237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775" y="2517497"/>
            <a:ext cx="1137433" cy="1132378"/>
          </a:xfrm>
          <a:prstGeom prst="rect">
            <a:avLst/>
          </a:prstGeom>
        </p:spPr>
      </p:pic>
      <p:cxnSp>
        <p:nvCxnSpPr>
          <p:cNvPr id="10" name="Gerade Verbindung mit Pfeil 9"/>
          <p:cNvCxnSpPr>
            <a:stCxn id="11" idx="3"/>
            <a:endCxn id="16" idx="1"/>
          </p:cNvCxnSpPr>
          <p:nvPr/>
        </p:nvCxnSpPr>
        <p:spPr>
          <a:xfrm>
            <a:off x="3752626" y="3083686"/>
            <a:ext cx="102535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6" idx="3"/>
            <a:endCxn id="17" idx="1"/>
          </p:cNvCxnSpPr>
          <p:nvPr/>
        </p:nvCxnSpPr>
        <p:spPr>
          <a:xfrm>
            <a:off x="5915417" y="3083686"/>
            <a:ext cx="102535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673251" y="5873109"/>
            <a:ext cx="9343506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Example</a:t>
            </a:r>
            <a:r>
              <a:rPr lang="de-DE" dirty="0">
                <a:solidFill>
                  <a:schemeClr val="tx1"/>
                </a:solidFill>
              </a:rPr>
              <a:t>: ISP 1, 2 </a:t>
            </a:r>
            <a:r>
              <a:rPr lang="de-DE" dirty="0" err="1">
                <a:solidFill>
                  <a:schemeClr val="tx1"/>
                </a:solidFill>
              </a:rPr>
              <a:t>and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>
                <a:solidFill>
                  <a:schemeClr val="tx1"/>
                </a:solidFill>
              </a:rPr>
              <a:t>3 regularly discuss their prices for the future.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64A6"/>
                </a:solidFill>
              </a:rPr>
              <a:t>Agreements (Vertical)</a:t>
            </a:r>
          </a:p>
          <a:p>
            <a:pPr marL="0" indent="0">
              <a:buNone/>
            </a:pPr>
            <a:endParaRPr lang="en-GB" b="1" dirty="0">
              <a:solidFill>
                <a:srgbClr val="0064A6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64A6"/>
              </a:solidFill>
            </a:endParaRPr>
          </a:p>
          <a:p>
            <a:endParaRPr lang="en-GB" dirty="0"/>
          </a:p>
          <a:p>
            <a:r>
              <a:rPr lang="en-GB" dirty="0"/>
              <a:t>The content provider and ISP agree on:</a:t>
            </a:r>
          </a:p>
          <a:p>
            <a:pPr lvl="1"/>
            <a:r>
              <a:rPr lang="en-GB" dirty="0"/>
              <a:t>Resale price maintenance</a:t>
            </a:r>
          </a:p>
          <a:p>
            <a:pPr lvl="1"/>
            <a:r>
              <a:rPr lang="en-GB" dirty="0"/>
              <a:t>Geographic allocation</a:t>
            </a:r>
          </a:p>
          <a:p>
            <a:pPr lvl="1"/>
            <a:r>
              <a:rPr lang="en-GB" dirty="0"/>
              <a:t>...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(2) </a:t>
            </a:r>
            <a:r>
              <a:rPr lang="de-DE" dirty="0" err="1"/>
              <a:t>Challenges</a:t>
            </a:r>
            <a:r>
              <a:rPr lang="de-DE" dirty="0"/>
              <a:t>: </a:t>
            </a:r>
            <a:r>
              <a:rPr lang="de-DE" dirty="0" err="1"/>
              <a:t>Competition</a:t>
            </a:r>
            <a:r>
              <a:rPr lang="de-DE" dirty="0"/>
              <a:t> Law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7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141" y="1626959"/>
            <a:ext cx="879675" cy="86900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060" y="3197226"/>
            <a:ext cx="1003835" cy="999374"/>
          </a:xfrm>
          <a:prstGeom prst="rect">
            <a:avLst/>
          </a:prstGeom>
        </p:spPr>
      </p:pic>
      <p:cxnSp>
        <p:nvCxnSpPr>
          <p:cNvPr id="16" name="Gerade Verbindung mit Pfeil 15"/>
          <p:cNvCxnSpPr>
            <a:stCxn id="9" idx="2"/>
            <a:endCxn id="11" idx="0"/>
          </p:cNvCxnSpPr>
          <p:nvPr/>
        </p:nvCxnSpPr>
        <p:spPr>
          <a:xfrm flipH="1">
            <a:off x="8985978" y="2495962"/>
            <a:ext cx="1" cy="70126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673251" y="5873109"/>
            <a:ext cx="9343506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Example</a:t>
            </a:r>
            <a:r>
              <a:rPr lang="de-DE">
                <a:solidFill>
                  <a:schemeClr val="tx1"/>
                </a:solidFill>
              </a:rPr>
              <a:t>: The content provider and ISP agree that the data of the content provider will be distributed faster than the data from other content providers.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4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7708477" cy="515529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64A6"/>
                </a:solidFill>
              </a:rPr>
              <a:t>Abuse of dominance (1)</a:t>
            </a:r>
          </a:p>
          <a:p>
            <a:pPr marL="0" indent="0">
              <a:buNone/>
            </a:pPr>
            <a:endParaRPr lang="en-GB" b="1" dirty="0">
              <a:solidFill>
                <a:srgbClr val="0064A6"/>
              </a:solidFill>
            </a:endParaRPr>
          </a:p>
          <a:p>
            <a:endParaRPr lang="en-GB" dirty="0"/>
          </a:p>
          <a:p>
            <a:r>
              <a:rPr lang="en-GB" dirty="0"/>
              <a:t>One dominant content provider behaves unlawfully (exclusionary or exploitative) against:</a:t>
            </a:r>
          </a:p>
          <a:p>
            <a:pPr lvl="1"/>
            <a:r>
              <a:rPr lang="en-GB" dirty="0"/>
              <a:t>ISP</a:t>
            </a:r>
          </a:p>
          <a:p>
            <a:pPr lvl="1"/>
            <a:r>
              <a:rPr lang="en-GB"/>
              <a:t>User</a:t>
            </a:r>
          </a:p>
          <a:p>
            <a:pPr lvl="1"/>
            <a:endParaRPr lang="en-GB"/>
          </a:p>
          <a:p>
            <a:r>
              <a:rPr lang="en-GB"/>
              <a:t>Could content provider be seen as “essential facility”?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(2) </a:t>
            </a:r>
            <a:r>
              <a:rPr lang="de-DE" dirty="0" err="1"/>
              <a:t>Challenges</a:t>
            </a:r>
            <a:r>
              <a:rPr lang="de-DE" dirty="0"/>
              <a:t>: </a:t>
            </a:r>
            <a:r>
              <a:rPr lang="de-DE" dirty="0" err="1"/>
              <a:t>Competition</a:t>
            </a:r>
            <a:r>
              <a:rPr lang="de-DE" dirty="0"/>
              <a:t> Law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8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24" y="1430637"/>
            <a:ext cx="1617062" cy="159744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16" y="3780238"/>
            <a:ext cx="1003835" cy="999374"/>
          </a:xfrm>
          <a:prstGeom prst="rect">
            <a:avLst/>
          </a:prstGeom>
        </p:spPr>
      </p:pic>
      <p:cxnSp>
        <p:nvCxnSpPr>
          <p:cNvPr id="20" name="Gerade Verbindung mit Pfeil 19"/>
          <p:cNvCxnSpPr>
            <a:stCxn id="16" idx="2"/>
            <a:endCxn id="17" idx="0"/>
          </p:cNvCxnSpPr>
          <p:nvPr/>
        </p:nvCxnSpPr>
        <p:spPr>
          <a:xfrm>
            <a:off x="9081655" y="3028081"/>
            <a:ext cx="663879" cy="752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673251" y="5983225"/>
            <a:ext cx="9343506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Example</a:t>
            </a:r>
            <a:r>
              <a:rPr lang="en-GB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 ISP is forced to privilege a content provider to faster forward their data.</a:t>
            </a:r>
          </a:p>
        </p:txBody>
      </p:sp>
      <p:pic>
        <p:nvPicPr>
          <p:cNvPr id="14" name="Bild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1427" y="3780238"/>
            <a:ext cx="1040228" cy="918223"/>
          </a:xfrm>
          <a:prstGeom prst="rect">
            <a:avLst/>
          </a:prstGeom>
        </p:spPr>
      </p:pic>
      <p:cxnSp>
        <p:nvCxnSpPr>
          <p:cNvPr id="18" name="Gerade Verbindung mit Pfeil 17"/>
          <p:cNvCxnSpPr>
            <a:stCxn id="16" idx="2"/>
            <a:endCxn id="14" idx="0"/>
          </p:cNvCxnSpPr>
          <p:nvPr/>
        </p:nvCxnSpPr>
        <p:spPr>
          <a:xfrm flipH="1">
            <a:off x="8561541" y="3028081"/>
            <a:ext cx="520114" cy="752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9039248" y="3753601"/>
            <a:ext cx="1412571" cy="1260996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625331" y="5241088"/>
            <a:ext cx="197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4"/>
                </a:solidFill>
              </a:rPr>
              <a:t>Net neutrality issue</a:t>
            </a:r>
          </a:p>
        </p:txBody>
      </p:sp>
    </p:spTree>
    <p:extLst>
      <p:ext uri="{BB962C8B-B14F-4D97-AF65-F5344CB8AC3E}">
        <p14:creationId xmlns:p14="http://schemas.microsoft.com/office/powerpoint/2010/main" val="21382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CH"/>
              <a:t>19 September 2017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012C59"/>
                </a:solidFill>
              </a:rPr>
              <a:t>Net neutrality: Antitrust challenges</a:t>
            </a:r>
            <a:endParaRPr lang="de-CH" dirty="0">
              <a:solidFill>
                <a:srgbClr val="012C59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7735153" cy="5155294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>
                <a:solidFill>
                  <a:srgbClr val="0064A6"/>
                </a:solidFill>
              </a:rPr>
              <a:t>Abuse</a:t>
            </a:r>
            <a:r>
              <a:rPr lang="de-DE" b="1" dirty="0">
                <a:solidFill>
                  <a:srgbClr val="0064A6"/>
                </a:solidFill>
              </a:rPr>
              <a:t> </a:t>
            </a:r>
            <a:r>
              <a:rPr lang="de-DE" b="1" dirty="0" err="1">
                <a:solidFill>
                  <a:srgbClr val="0064A6"/>
                </a:solidFill>
              </a:rPr>
              <a:t>of</a:t>
            </a:r>
            <a:r>
              <a:rPr lang="de-DE" b="1" dirty="0">
                <a:solidFill>
                  <a:srgbClr val="0064A6"/>
                </a:solidFill>
              </a:rPr>
              <a:t> </a:t>
            </a:r>
            <a:r>
              <a:rPr lang="de-DE" b="1" dirty="0" err="1">
                <a:solidFill>
                  <a:srgbClr val="0064A6"/>
                </a:solidFill>
              </a:rPr>
              <a:t>dominance</a:t>
            </a:r>
            <a:r>
              <a:rPr lang="de-DE" b="1" dirty="0">
                <a:solidFill>
                  <a:srgbClr val="0064A6"/>
                </a:solidFill>
              </a:rPr>
              <a:t> (2)</a:t>
            </a:r>
          </a:p>
          <a:p>
            <a:pPr marL="0" indent="0">
              <a:buNone/>
            </a:pPr>
            <a:endParaRPr lang="de-DE" b="1" dirty="0">
              <a:solidFill>
                <a:srgbClr val="0064A6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64A6"/>
              </a:solidFill>
            </a:endParaRPr>
          </a:p>
          <a:p>
            <a:endParaRPr lang="en-GB" dirty="0"/>
          </a:p>
          <a:p>
            <a:r>
              <a:rPr lang="en-GB" dirty="0"/>
              <a:t>One dominant ISP behaves unlawfully (exclusionary or exploitative) against:</a:t>
            </a:r>
          </a:p>
          <a:p>
            <a:pPr lvl="1"/>
            <a:r>
              <a:rPr lang="en-GB"/>
              <a:t>Content provider</a:t>
            </a:r>
          </a:p>
          <a:p>
            <a:pPr lvl="1"/>
            <a:r>
              <a:rPr lang="en-GB"/>
              <a:t>Users</a:t>
            </a:r>
          </a:p>
          <a:p>
            <a:pPr lvl="1"/>
            <a:r>
              <a:rPr lang="en-GB"/>
              <a:t>Other ISP</a:t>
            </a:r>
            <a:endParaRPr lang="en-GB" dirty="0"/>
          </a:p>
          <a:p>
            <a:endParaRPr lang="en-GB" dirty="0"/>
          </a:p>
          <a:p>
            <a:r>
              <a:rPr lang="en-GB" dirty="0"/>
              <a:t>Natural monopoly of ISP?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(2) </a:t>
            </a:r>
            <a:r>
              <a:rPr lang="de-DE" dirty="0" err="1"/>
              <a:t>Challenges</a:t>
            </a:r>
            <a:r>
              <a:rPr lang="de-DE" dirty="0"/>
              <a:t>: </a:t>
            </a:r>
            <a:r>
              <a:rPr lang="de-DE" dirty="0" err="1"/>
              <a:t>Competition</a:t>
            </a:r>
            <a:r>
              <a:rPr lang="de-DE" dirty="0"/>
              <a:t> Law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5F9AC53-F790-4868-97E7-45E3866EE614}" type="slidenum">
              <a:rPr lang="de-CH" smtClean="0"/>
              <a:pPr algn="r"/>
              <a:t>9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814" y="3993931"/>
            <a:ext cx="879675" cy="869003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001" y="1467320"/>
            <a:ext cx="1845299" cy="1837099"/>
          </a:xfrm>
          <a:prstGeom prst="rect">
            <a:avLst/>
          </a:prstGeom>
        </p:spPr>
      </p:pic>
      <p:cxnSp>
        <p:nvCxnSpPr>
          <p:cNvPr id="10" name="Gerade Verbindung mit Pfeil 9"/>
          <p:cNvCxnSpPr>
            <a:stCxn id="19" idx="2"/>
            <a:endCxn id="18" idx="0"/>
          </p:cNvCxnSpPr>
          <p:nvPr/>
        </p:nvCxnSpPr>
        <p:spPr>
          <a:xfrm>
            <a:off x="8992651" y="3304419"/>
            <a:ext cx="1" cy="689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673251" y="5983225"/>
            <a:ext cx="9343506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Example</a:t>
            </a:r>
            <a:r>
              <a:rPr lang="en-GB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GB">
                <a:solidFill>
                  <a:schemeClr val="tx1"/>
                </a:solidFill>
              </a:rPr>
              <a:t>Blocking access for data of a content provider.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Bild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565" y="3899457"/>
            <a:ext cx="1003835" cy="999374"/>
          </a:xfrm>
          <a:prstGeom prst="rect">
            <a:avLst/>
          </a:prstGeom>
        </p:spPr>
      </p:pic>
      <p:pic>
        <p:nvPicPr>
          <p:cNvPr id="12" name="Bild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153" y="3899457"/>
            <a:ext cx="1040228" cy="918223"/>
          </a:xfrm>
          <a:prstGeom prst="rect">
            <a:avLst/>
          </a:prstGeom>
        </p:spPr>
      </p:pic>
      <p:cxnSp>
        <p:nvCxnSpPr>
          <p:cNvPr id="14" name="Gerade Verbindung mit Pfeil 13"/>
          <p:cNvCxnSpPr>
            <a:stCxn id="19" idx="2"/>
            <a:endCxn id="12" idx="0"/>
          </p:cNvCxnSpPr>
          <p:nvPr/>
        </p:nvCxnSpPr>
        <p:spPr>
          <a:xfrm flipH="1">
            <a:off x="7851267" y="3304419"/>
            <a:ext cx="1141384" cy="595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9" idx="2"/>
            <a:endCxn id="11" idx="0"/>
          </p:cNvCxnSpPr>
          <p:nvPr/>
        </p:nvCxnSpPr>
        <p:spPr>
          <a:xfrm>
            <a:off x="8992651" y="3304419"/>
            <a:ext cx="1198832" cy="595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7214992" y="3899456"/>
            <a:ext cx="2474573" cy="1159473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78532" y="5224076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accent4"/>
                </a:solidFill>
              </a:rPr>
              <a:t>Net neutrality issue</a:t>
            </a:r>
          </a:p>
        </p:txBody>
      </p:sp>
    </p:spTree>
    <p:extLst>
      <p:ext uri="{BB962C8B-B14F-4D97-AF65-F5344CB8AC3E}">
        <p14:creationId xmlns:p14="http://schemas.microsoft.com/office/powerpoint/2010/main" val="350704968"/>
      </p:ext>
    </p:extLst>
  </p:cSld>
  <p:clrMapOvr>
    <a:masterClrMapping/>
  </p:clrMapOvr>
</p:sld>
</file>

<file path=ppt/theme/theme1.xml><?xml version="1.0" encoding="utf-8"?>
<a:theme xmlns:a="http://schemas.openxmlformats.org/drawingml/2006/main" name="PP-Vorlage SML">
  <a:themeElements>
    <a:clrScheme name="SML">
      <a:dk1>
        <a:srgbClr val="002C59"/>
      </a:dk1>
      <a:lt1>
        <a:srgbClr val="FFFFFF"/>
      </a:lt1>
      <a:dk2>
        <a:srgbClr val="A5A5A5"/>
      </a:dk2>
      <a:lt2>
        <a:srgbClr val="FFFFFF"/>
      </a:lt2>
      <a:accent1>
        <a:srgbClr val="6FBAED"/>
      </a:accent1>
      <a:accent2>
        <a:srgbClr val="F5C513"/>
      </a:accent2>
      <a:accent3>
        <a:srgbClr val="3ACA36"/>
      </a:accent3>
      <a:accent4>
        <a:srgbClr val="F09530"/>
      </a:accent4>
      <a:accent5>
        <a:srgbClr val="2CE8FC"/>
      </a:accent5>
      <a:accent6>
        <a:srgbClr val="FF7C80"/>
      </a:accent6>
      <a:hlink>
        <a:srgbClr val="000000"/>
      </a:hlink>
      <a:folHlink>
        <a:srgbClr val="6FBAED"/>
      </a:folHlink>
    </a:clrScheme>
    <a:fontScheme name="zh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01837"/>
            </a:gs>
            <a:gs pos="80000">
              <a:srgbClr val="004C83"/>
            </a:gs>
            <a:gs pos="100000">
              <a:srgbClr val="004C83"/>
            </a:gs>
          </a:gsLst>
          <a:lin ang="0" scaled="0"/>
        </a:gra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PP-Vorlage SML</Template>
  <TotalTime>0</TotalTime>
  <Words>478</Words>
  <Application>Microsoft Office PowerPoint</Application>
  <PresentationFormat>Benutzerdefiniert</PresentationFormat>
  <Paragraphs>138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ヒラギノ角ゴ Pro W3</vt:lpstr>
      <vt:lpstr>PP-Vorlage SML</vt:lpstr>
      <vt:lpstr>PowerPoint-Präsentation</vt:lpstr>
      <vt:lpstr>Outline</vt:lpstr>
      <vt:lpstr>(1) Net Neutrality</vt:lpstr>
      <vt:lpstr>(1) Net Neutrality</vt:lpstr>
      <vt:lpstr>(2) Challenges: Competition Law</vt:lpstr>
      <vt:lpstr>(2) Challenges: Competition Law</vt:lpstr>
      <vt:lpstr>(2) Challenges: Competition Law</vt:lpstr>
      <vt:lpstr>(2) Challenges: Competition Law</vt:lpstr>
      <vt:lpstr>(2) Challenges: Competition Law</vt:lpstr>
      <vt:lpstr>(3) Developments: All over the world</vt:lpstr>
      <vt:lpstr>PowerPoint-Präsentation</vt:lpstr>
    </vt:vector>
  </TitlesOfParts>
  <Company>ZHAW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Gut Seraina (guts)</dc:creator>
  <cp:lastModifiedBy>Babey, Fabio</cp:lastModifiedBy>
  <cp:revision>252</cp:revision>
  <cp:lastPrinted>2013-02-04T11:49:35Z</cp:lastPrinted>
  <dcterms:created xsi:type="dcterms:W3CDTF">2016-06-15T07:58:17Z</dcterms:created>
  <dcterms:modified xsi:type="dcterms:W3CDTF">2017-09-15T16:29:52Z</dcterms:modified>
</cp:coreProperties>
</file>